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03" r:id="rId2"/>
    <p:sldId id="304" r:id="rId3"/>
    <p:sldId id="320" r:id="rId4"/>
    <p:sldId id="321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47F"/>
    <a:srgbClr val="FF3300"/>
    <a:srgbClr val="8292A9"/>
    <a:srgbClr val="9FABBD"/>
    <a:srgbClr val="20A49A"/>
    <a:srgbClr val="D6AA1C"/>
    <a:srgbClr val="3E5D76"/>
    <a:srgbClr val="E5BD3D"/>
    <a:srgbClr val="B2C6D6"/>
    <a:srgbClr val="84A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6586" autoAdjust="0"/>
  </p:normalViewPr>
  <p:slideViewPr>
    <p:cSldViewPr>
      <p:cViewPr varScale="1">
        <p:scale>
          <a:sx n="89" d="100"/>
          <a:sy n="89" d="100"/>
        </p:scale>
        <p:origin x="-1114" y="-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16A90-1143-47DE-97DA-765369B501EF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79262-8A1E-4932-9113-05E8AF7C275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96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B1876-5912-41C5-80EA-1E0204F11EE1}" type="slidenum">
              <a:rPr lang="en-US" altLang="nb-NO" smtClean="0"/>
              <a:pPr>
                <a:spcBef>
                  <a:spcPct val="0"/>
                </a:spcBef>
              </a:pPr>
              <a:t>1</a:t>
            </a:fld>
            <a:endParaRPr lang="en-US" altLang="nb-NO" smtClean="0"/>
          </a:p>
        </p:txBody>
      </p:sp>
    </p:spTree>
    <p:extLst>
      <p:ext uri="{BB962C8B-B14F-4D97-AF65-F5344CB8AC3E}">
        <p14:creationId xmlns:p14="http://schemas.microsoft.com/office/powerpoint/2010/main" val="153602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36012-2C7C-4C6C-A0F0-FEFFDB295AF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059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36012-2C7C-4C6C-A0F0-FEFFDB295AF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13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" y="6264534"/>
            <a:ext cx="9144995" cy="586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" y="5960"/>
            <a:ext cx="9144995" cy="1882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1600" y="260648"/>
            <a:ext cx="7128792" cy="1368152"/>
          </a:xfrm>
          <a:noFill/>
        </p:spPr>
        <p:txBody>
          <a:bodyPr rIns="180000" bIns="216000">
            <a:normAutofit/>
          </a:bodyPr>
          <a:lstStyle>
            <a:lvl1pPr>
              <a:spcAft>
                <a:spcPts val="300"/>
              </a:spcAft>
              <a:defRPr sz="36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noProof="0" dirty="0" smtClean="0"/>
              <a:t>Foredragstittel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1560" y="4797152"/>
            <a:ext cx="7920879" cy="11949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dirty="0" smtClean="0"/>
              <a:t>Forfatternavn og institusjoner (husk logoer)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2D63766-C025-4D40-96A4-9F465CA90E09}" type="datetimeFigureOut">
              <a:rPr lang="nb-NO" noProof="0" smtClean="0"/>
              <a:t>09.06.2017</a:t>
            </a:fld>
            <a:endParaRPr lang="nb-NO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nb-NO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12DC8E95-8AB0-435B-9D33-FE26F4E26AC2}" type="slidenum">
              <a:rPr lang="nb-NO" noProof="0" smtClean="0"/>
              <a:t>‹#›</a:t>
            </a:fld>
            <a:endParaRPr lang="nb-NO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691679" y="6313515"/>
            <a:ext cx="61926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b="1" i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Sjøfugl og havmiljø</a:t>
            </a:r>
          </a:p>
          <a:p>
            <a:pPr algn="ctr"/>
            <a:r>
              <a:rPr lang="nb-NO" sz="1000" i="0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SEAPOP Seminar,</a:t>
            </a:r>
            <a:r>
              <a:rPr lang="nb-NO" sz="1000" i="0" baseline="0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Scandic Ørnen, Bergen, </a:t>
            </a:r>
            <a:r>
              <a:rPr lang="nb-NO" sz="1000" i="0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27.-28.</a:t>
            </a:r>
            <a:r>
              <a:rPr lang="nb-NO" sz="1000" i="0" baseline="0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2017</a:t>
            </a:r>
            <a:r>
              <a:rPr lang="nb-NO" sz="1000" i="0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b-NO" sz="1000" i="0" noProof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3" descr="logo_web_hvitskrift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1" r="-3090" b="61829"/>
          <a:stretch/>
        </p:blipFill>
        <p:spPr bwMode="auto">
          <a:xfrm>
            <a:off x="331692" y="6373164"/>
            <a:ext cx="735148" cy="36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EngelskLogoSekAvsenderNeg.png"/>
          <p:cNvPicPr>
            <a:picLocks noChangeAspect="1"/>
          </p:cNvPicPr>
          <p:nvPr userDrawn="1"/>
        </p:nvPicPr>
        <p:blipFill>
          <a:blip r:embed="rId4" cstate="print"/>
          <a:srcRect l="69278"/>
          <a:stretch>
            <a:fillRect/>
          </a:stretch>
        </p:blipFill>
        <p:spPr>
          <a:xfrm>
            <a:off x="1526220" y="6461047"/>
            <a:ext cx="355767" cy="301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NP logo_paa_moerkbakgr copy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81572" y="6373164"/>
            <a:ext cx="411425" cy="373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108" y="158741"/>
            <a:ext cx="772131" cy="819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1799" r="3243" b="17402"/>
          <a:stretch/>
        </p:blipFill>
        <p:spPr>
          <a:xfrm flipH="1">
            <a:off x="7524328" y="6040481"/>
            <a:ext cx="1575003" cy="8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20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1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22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" y="6264534"/>
            <a:ext cx="9144995" cy="5866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11799" r="3243" b="17402"/>
          <a:stretch/>
        </p:blipFill>
        <p:spPr>
          <a:xfrm flipH="1">
            <a:off x="7524328" y="6040481"/>
            <a:ext cx="1575003" cy="8289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4"/>
          <a:stretch/>
        </p:blipFill>
        <p:spPr>
          <a:xfrm>
            <a:off x="0" y="-6259"/>
            <a:ext cx="9144000" cy="700223"/>
          </a:xfrm>
          <a:prstGeom prst="rect">
            <a:avLst/>
          </a:prstGeom>
        </p:spPr>
      </p:pic>
      <p:pic>
        <p:nvPicPr>
          <p:cNvPr id="17" name="Picture 33" descr="logo_web_hvitskrift"/>
          <p:cNvPicPr>
            <a:picLocks noChangeAspect="1" noChangeArrowheads="1"/>
          </p:cNvPicPr>
          <p:nvPr userDrawn="1"/>
        </p:nvPicPr>
        <p:blipFill rotWithShape="1">
          <a:blip r:embed="rId5" cstate="print"/>
          <a:srcRect l="2" r="-9905" b="61829"/>
          <a:stretch/>
        </p:blipFill>
        <p:spPr bwMode="auto">
          <a:xfrm>
            <a:off x="327233" y="6371397"/>
            <a:ext cx="786725" cy="37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EngelskLogoSekAvsenderNeg.png"/>
          <p:cNvPicPr>
            <a:picLocks noChangeAspect="1"/>
          </p:cNvPicPr>
          <p:nvPr userDrawn="1"/>
        </p:nvPicPr>
        <p:blipFill>
          <a:blip r:embed="rId6" cstate="print"/>
          <a:srcRect l="69278"/>
          <a:stretch>
            <a:fillRect/>
          </a:stretch>
        </p:blipFill>
        <p:spPr>
          <a:xfrm>
            <a:off x="1527219" y="6457077"/>
            <a:ext cx="352145" cy="29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NP logo_paa_moerkbakgr copy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74024" y="6369951"/>
            <a:ext cx="411997" cy="37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99592" y="69116"/>
            <a:ext cx="7377198" cy="558268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b-NO" noProof="0" dirty="0" smtClean="0"/>
              <a:t>Overskrift</a:t>
            </a:r>
            <a:endParaRPr lang="nb-NO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57697"/>
            <a:ext cx="8229600" cy="4525963"/>
          </a:xfrm>
        </p:spPr>
        <p:txBody>
          <a:bodyPr/>
          <a:lstStyle>
            <a:lvl1pPr marL="268288" indent="-268288">
              <a:buSzPct val="110000"/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28650" indent="-268288"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95350" indent="-174625"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b-NO" noProof="0" dirty="0" smtClean="0"/>
              <a:t>Punktliste nivå 1</a:t>
            </a:r>
          </a:p>
          <a:p>
            <a:pPr lvl="1"/>
            <a:r>
              <a:rPr lang="nb-NO" noProof="0" dirty="0" smtClean="0"/>
              <a:t>Nivå 2</a:t>
            </a:r>
          </a:p>
          <a:p>
            <a:pPr lvl="2"/>
            <a:r>
              <a:rPr lang="nb-NO" noProof="0" dirty="0" smtClean="0"/>
              <a:t>Nivå 3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324303" y="6418297"/>
            <a:ext cx="1697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i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Sjøfugl og</a:t>
            </a:r>
            <a:r>
              <a:rPr lang="nb-NO" sz="1200" b="1" i="0" baseline="0" noProof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havmiljø</a:t>
            </a:r>
            <a:endParaRPr lang="nb-NO" sz="1200" b="1" i="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48" y="109521"/>
            <a:ext cx="588725" cy="624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18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27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02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25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67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1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3766-C025-4D40-96A4-9F465CA90E09}" type="datetimeFigureOut">
              <a:rPr lang="nb-NO" smtClean="0"/>
              <a:t>09.06.2017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8E95-8AB0-435B-9D33-FE26F4E26AC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71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9.wmf"/><Relationship Id="rId5" Type="http://schemas.openxmlformats.org/officeDocument/2006/relationships/image" Target="../media/image30.jpe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6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416824" cy="1368152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r>
              <a:rPr lang="en-US" sz="2800" dirty="0" err="1"/>
              <a:t>Nivåer</a:t>
            </a:r>
            <a:r>
              <a:rPr lang="en-US" sz="2800" dirty="0"/>
              <a:t> og </a:t>
            </a:r>
            <a:r>
              <a:rPr lang="en-US" sz="2800" dirty="0" err="1"/>
              <a:t>effekter</a:t>
            </a:r>
            <a:r>
              <a:rPr lang="en-US" sz="2800" dirty="0"/>
              <a:t> </a:t>
            </a:r>
            <a:r>
              <a:rPr lang="en-US" sz="2800" dirty="0" err="1"/>
              <a:t>av</a:t>
            </a:r>
            <a:r>
              <a:rPr lang="en-US" sz="2800" dirty="0"/>
              <a:t> </a:t>
            </a:r>
            <a:r>
              <a:rPr lang="en-US" sz="2800" dirty="0" err="1"/>
              <a:t>miljøgifter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arktiske</a:t>
            </a:r>
            <a:r>
              <a:rPr lang="en-US" sz="2800" dirty="0"/>
              <a:t> </a:t>
            </a:r>
            <a:r>
              <a:rPr lang="en-US" sz="2800" dirty="0" err="1"/>
              <a:t>sjøfugler</a:t>
            </a:r>
            <a:endParaRPr lang="nb-NO" sz="280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43608" y="2127994"/>
            <a:ext cx="6858000" cy="5857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Jan Ove Bustnes</a:t>
            </a:r>
            <a:endParaRPr lang="en-US" dirty="0"/>
          </a:p>
        </p:txBody>
      </p:sp>
      <p:pic>
        <p:nvPicPr>
          <p:cNvPr id="4" name="Picture 2" descr="POLARDØ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12976"/>
            <a:ext cx="4248472" cy="29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4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42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sz="4000" dirty="0" smtClean="0"/>
              <a:t>Helsetilstand hos ulike storjopopulasjoner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     </a:t>
            </a:r>
            <a:r>
              <a:rPr lang="nb-NO" sz="2100" dirty="0" smtClean="0"/>
              <a:t>Målt ved hjelp av </a:t>
            </a:r>
            <a:r>
              <a:rPr lang="nb-NO" sz="2100" dirty="0" err="1" smtClean="0"/>
              <a:t>biomarkører</a:t>
            </a:r>
            <a:r>
              <a:rPr lang="nb-NO" sz="2100" dirty="0"/>
              <a:t/>
            </a:r>
            <a:br>
              <a:rPr lang="nb-NO" sz="2100" dirty="0"/>
            </a:br>
            <a:r>
              <a:rPr lang="nb-NO" sz="21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                  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70100" y="3482975"/>
            <a:ext cx="4727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 </a:t>
            </a:r>
            <a:r>
              <a:rPr lang="nb-NO" altLang="nb-NO" sz="2400">
                <a:solidFill>
                  <a:srgbClr val="FF0000"/>
                </a:solidFill>
              </a:rPr>
              <a:t>Shetland &lt; Iceland &lt; Bjørnøya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3425" y="2836863"/>
            <a:ext cx="5815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(Corticosterone, Immune system: IgG, oxidative stress)</a:t>
            </a:r>
          </a:p>
        </p:txBody>
      </p:sp>
      <p:pic>
        <p:nvPicPr>
          <p:cNvPr id="1843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448175"/>
            <a:ext cx="18875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5435600" y="5661025"/>
            <a:ext cx="2351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200"/>
              <a:t>Bourgeon et al. 2012, Env. Res.</a:t>
            </a:r>
          </a:p>
        </p:txBody>
      </p:sp>
    </p:spTree>
    <p:extLst>
      <p:ext uri="{BB962C8B-B14F-4D97-AF65-F5344CB8AC3E}">
        <p14:creationId xmlns:p14="http://schemas.microsoft.com/office/powerpoint/2010/main" val="303091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107950" y="1722438"/>
          <a:ext cx="4722813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SPW 12.0 Graph" r:id="rId3" imgW="4267020" imgH="3124200" progId="SigmaPlotGraphicObject.11">
                  <p:embed/>
                </p:oleObj>
              </mc:Choice>
              <mc:Fallback>
                <p:oleObj name="SPW 12.0 Graph" r:id="rId3" imgW="4267020" imgH="312420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722438"/>
                        <a:ext cx="4722813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46088" y="941388"/>
            <a:ext cx="7332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000" dirty="0" smtClean="0"/>
              <a:t>Konsentrasjoner av </a:t>
            </a:r>
            <a:r>
              <a:rPr lang="nb-NO" altLang="nb-NO" sz="2000" dirty="0" err="1" smtClean="0">
                <a:cs typeface="Arial" panose="020B0604020202020204" pitchFamily="34" charset="0"/>
              </a:rPr>
              <a:t>organokloriner</a:t>
            </a:r>
            <a:r>
              <a:rPr lang="nb-NO" altLang="nb-NO" sz="2000" dirty="0" smtClean="0">
                <a:cs typeface="Arial" panose="020B0604020202020204" pitchFamily="34" charset="0"/>
              </a:rPr>
              <a:t> </a:t>
            </a:r>
            <a:r>
              <a:rPr lang="nb-NO" altLang="nb-NO" sz="2000" dirty="0" smtClean="0"/>
              <a:t>i ulike populasjoner(n=222</a:t>
            </a:r>
            <a:r>
              <a:rPr lang="nb-NO" altLang="nb-NO" sz="2000" dirty="0"/>
              <a:t>) </a:t>
            </a:r>
          </a:p>
        </p:txBody>
      </p:sp>
      <p:pic>
        <p:nvPicPr>
          <p:cNvPr id="19460" name="Picture 4" descr="M:\My Documents\My Pictures\StorjoHjelmsø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44787"/>
            <a:ext cx="37671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2"/>
          <p:cNvSpPr>
            <a:spLocks noChangeArrowheads="1"/>
          </p:cNvSpPr>
          <p:nvPr/>
        </p:nvSpPr>
        <p:spPr bwMode="auto">
          <a:xfrm>
            <a:off x="7580696" y="4365104"/>
            <a:ext cx="12128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825">
                <a:solidFill>
                  <a:srgbClr val="336666"/>
                </a:solidFill>
              </a:rPr>
              <a:t>Photo: Jan O.Bustnes</a:t>
            </a:r>
          </a:p>
        </p:txBody>
      </p:sp>
    </p:spTree>
    <p:extLst>
      <p:ext uri="{BB962C8B-B14F-4D97-AF65-F5344CB8AC3E}">
        <p14:creationId xmlns:p14="http://schemas.microsoft.com/office/powerpoint/2010/main" val="40329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908175" y="333375"/>
            <a:ext cx="5614988" cy="863600"/>
          </a:xfrm>
        </p:spPr>
        <p:txBody>
          <a:bodyPr/>
          <a:lstStyle/>
          <a:p>
            <a:pPr eaLnBrk="1" hangingPunct="1"/>
            <a:r>
              <a:rPr lang="nb-NO" altLang="nb-NO" dirty="0" smtClean="0"/>
              <a:t>Forhold for hekking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096963" y="1989138"/>
          <a:ext cx="3619500" cy="282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SPW 12.0 Graph" r:id="rId3" imgW="4191113" imgH="3267143" progId="SigmaPlotGraphicObject.11">
                  <p:embed/>
                </p:oleObj>
              </mc:Choice>
              <mc:Fallback>
                <p:oleObj name="SPW 12.0 Graph" r:id="rId3" imgW="4191113" imgH="326714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989138"/>
                        <a:ext cx="3619500" cy="282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7092950" y="4598988"/>
            <a:ext cx="15684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900"/>
              <a:t>Photo: Sophie Bourgeon</a:t>
            </a:r>
          </a:p>
        </p:txBody>
      </p:sp>
      <p:pic>
        <p:nvPicPr>
          <p:cNvPr id="20485" name="Picture 5" descr="C:\Users\ninjbu\AppData\Local\Microsoft\Windows\Temporary Internet Files\Content.Outlook\0X610Q9Z\DSC007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92375"/>
            <a:ext cx="2781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6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0" y="798513"/>
            <a:ext cx="1841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b-NO" altLang="nb-NO" sz="600"/>
          </a:p>
          <a:p>
            <a:endParaRPr lang="nb-NO" altLang="nb-NO"/>
          </a:p>
        </p:txBody>
      </p:sp>
      <p:pic>
        <p:nvPicPr>
          <p:cNvPr id="19459" name="Picture 1" descr="ModelPredictions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2139950"/>
            <a:ext cx="32448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ModelPrediction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4011613"/>
            <a:ext cx="32035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808038" y="2246313"/>
            <a:ext cx="192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Bear Island 2009</a:t>
            </a:r>
          </a:p>
        </p:txBody>
      </p:sp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935038" y="4221163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Shetland 2009</a:t>
            </a:r>
          </a:p>
        </p:txBody>
      </p:sp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1869734" y="601279"/>
            <a:ext cx="5290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4000" dirty="0" smtClean="0"/>
              <a:t>Overlevelse mellom år</a:t>
            </a:r>
            <a:endParaRPr lang="nb-NO" altLang="nb-NO" sz="4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83325" y="2139950"/>
            <a:ext cx="3429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rgbClr val="00B050"/>
                </a:solidFill>
              </a:rPr>
              <a:t>Good population</a:t>
            </a:r>
          </a:p>
          <a:p>
            <a:pPr eaLnBrk="1" hangingPunct="1"/>
            <a:r>
              <a:rPr lang="nb-NO" altLang="nb-NO">
                <a:solidFill>
                  <a:srgbClr val="FF0000"/>
                </a:solidFill>
              </a:rPr>
              <a:t>Poor conditions</a:t>
            </a:r>
          </a:p>
          <a:p>
            <a:pPr eaLnBrk="1" hangingPunct="1"/>
            <a:r>
              <a:rPr lang="nb-NO" altLang="nb-NO">
                <a:solidFill>
                  <a:srgbClr val="FF0000"/>
                </a:solidFill>
              </a:rPr>
              <a:t>High pollution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38875" y="4011613"/>
            <a:ext cx="3429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rgbClr val="FF0000"/>
                </a:solidFill>
              </a:rPr>
              <a:t>Poor population</a:t>
            </a:r>
          </a:p>
          <a:p>
            <a:pPr eaLnBrk="1" hangingPunct="1"/>
            <a:r>
              <a:rPr lang="nb-NO" altLang="nb-NO">
                <a:solidFill>
                  <a:srgbClr val="00B050"/>
                </a:solidFill>
              </a:rPr>
              <a:t>Good conditions</a:t>
            </a:r>
          </a:p>
          <a:p>
            <a:pPr eaLnBrk="1" hangingPunct="1"/>
            <a:r>
              <a:rPr lang="nb-NO" altLang="nb-NO">
                <a:solidFill>
                  <a:srgbClr val="00B050"/>
                </a:solidFill>
              </a:rPr>
              <a:t>Low pollution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675" y="6021388"/>
            <a:ext cx="2328863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nb-NO" sz="1200" dirty="0"/>
              <a:t>Bustnes et al. 2015, PL</a:t>
            </a:r>
            <a:r>
              <a:rPr lang="nb-NO" sz="1050" dirty="0"/>
              <a:t>O</a:t>
            </a:r>
            <a:r>
              <a:rPr lang="nb-NO" sz="1200" dirty="0"/>
              <a:t>S One</a:t>
            </a:r>
          </a:p>
        </p:txBody>
      </p:sp>
    </p:spTree>
    <p:extLst>
      <p:ext uri="{BB962C8B-B14F-4D97-AF65-F5344CB8AC3E}">
        <p14:creationId xmlns:p14="http://schemas.microsoft.com/office/powerpoint/2010/main" val="322814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084388" y="1103313"/>
            <a:ext cx="47965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3000" dirty="0" smtClean="0"/>
              <a:t>Foringseksperiment, Island</a:t>
            </a:r>
            <a:endParaRPr lang="nb-NO" altLang="nb-NO" sz="30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18438" name="Object 5"/>
          <p:cNvGraphicFramePr>
            <a:graphicFrameLocks noChangeAspect="1"/>
          </p:cNvGraphicFramePr>
          <p:nvPr/>
        </p:nvGraphicFramePr>
        <p:xfrm>
          <a:off x="5067300" y="2325688"/>
          <a:ext cx="2157413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SPW 12.0 Graph" r:id="rId3" imgW="4105480" imgH="3200400" progId="SigmaPlotGraphicObject.11">
                  <p:embed/>
                </p:oleObj>
              </mc:Choice>
              <mc:Fallback>
                <p:oleObj name="SPW 12.0 Graph" r:id="rId3" imgW="4105480" imgH="320040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2325688"/>
                        <a:ext cx="2157413" cy="168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2279650" y="2047875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First chick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5627688" y="2027238"/>
            <a:ext cx="1557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Second chick</a:t>
            </a:r>
          </a:p>
        </p:txBody>
      </p:sp>
      <p:pic>
        <p:nvPicPr>
          <p:cNvPr id="22536" name="Picture 11" descr="C:\Users\ninjbu\AppData\Local\Microsoft\Windows\Temporary Internet Files\Content.Outlook\0X610Q9Z\P80305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4137025"/>
            <a:ext cx="2320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31950" y="2335213"/>
          <a:ext cx="222885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SPW 12.0 Graph" r:id="rId6" imgW="4153040" imgH="6010071" progId="SigmaPlotGraphicObject.11">
                  <p:embed/>
                </p:oleObj>
              </mc:Choice>
              <mc:Fallback>
                <p:oleObj name="SPW 12.0 Graph" r:id="rId6" imgW="4153040" imgH="6010071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2335213"/>
                        <a:ext cx="222885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2"/>
          <p:cNvGraphicFramePr>
            <a:graphicFrameLocks noChangeAspect="1"/>
          </p:cNvGraphicFramePr>
          <p:nvPr/>
        </p:nvGraphicFramePr>
        <p:xfrm>
          <a:off x="4457700" y="3357563"/>
          <a:ext cx="228600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SPW 12.0 Graph" r:id="rId8" imgW="304763" imgH="190303" progId="SigmaPlotGraphicObject.11">
                  <p:embed/>
                </p:oleObj>
              </mc:Choice>
              <mc:Fallback>
                <p:oleObj name="SPW 12.0 Graph" r:id="rId8" imgW="304763" imgH="19030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3357563"/>
                        <a:ext cx="228600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6350" y="2447925"/>
            <a:ext cx="666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latin typeface="Symbol" panose="05050102010706020507" pitchFamily="18" charset="2"/>
              </a:rPr>
              <a:t>S</a:t>
            </a:r>
            <a:r>
              <a:rPr lang="nb-NO" altLang="nb-NO"/>
              <a:t>OC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185025" y="2417763"/>
            <a:ext cx="666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latin typeface="Symbol" panose="05050102010706020507" pitchFamily="18" charset="2"/>
              </a:rPr>
              <a:t>S</a:t>
            </a:r>
            <a:r>
              <a:rPr lang="nb-NO" altLang="nb-NO"/>
              <a:t>OC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00475" y="4006850"/>
            <a:ext cx="795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latin typeface="Symbol" panose="05050102010706020507" pitchFamily="18" charset="2"/>
              </a:rPr>
              <a:t>S</a:t>
            </a:r>
            <a:r>
              <a:rPr lang="nb-NO" altLang="nb-NO"/>
              <a:t>BDE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6225" y="2373313"/>
          <a:ext cx="22590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SPW 12.0 Graph" r:id="rId10" imgW="5329123" imgH="7973568" progId="SigmaPlotGraphicObject.11">
                  <p:embed/>
                </p:oleObj>
              </mc:Choice>
              <mc:Fallback>
                <p:oleObj name="SPW 12.0 Graph" r:id="rId10" imgW="5329123" imgH="7973568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373313"/>
                        <a:ext cx="2259013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3" name="Rectangle 7"/>
          <p:cNvSpPr>
            <a:spLocks noChangeArrowheads="1"/>
          </p:cNvSpPr>
          <p:nvPr/>
        </p:nvSpPr>
        <p:spPr bwMode="auto">
          <a:xfrm>
            <a:off x="1633538" y="5984875"/>
            <a:ext cx="23288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200" dirty="0"/>
              <a:t>Bustnes et al. 2015, PLOS One</a:t>
            </a:r>
          </a:p>
        </p:txBody>
      </p:sp>
    </p:spTree>
    <p:extLst>
      <p:ext uri="{BB962C8B-B14F-4D97-AF65-F5344CB8AC3E}">
        <p14:creationId xmlns:p14="http://schemas.microsoft.com/office/powerpoint/2010/main" val="27189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2700" dirty="0" smtClean="0"/>
              <a:t>Fettløselige miljøgifter i et kaldt klima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525" y="1916113"/>
            <a:ext cx="7851775" cy="203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Northern species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depend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metabolizing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lipids during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low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temperatures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nb-NO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Lipid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metabolism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leads to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remobilization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of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lipid-soluble POPs</a:t>
            </a:r>
          </a:p>
          <a:p>
            <a:pPr eaLnBrk="1" hangingPunct="1"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and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increasing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circulating</a:t>
            </a: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concentrations</a:t>
            </a:r>
            <a:endParaRPr lang="nb-NO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nb-NO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What is the effects of environmental conditions on the remobilization</a:t>
            </a:r>
          </a:p>
          <a:p>
            <a:pPr eaLnBrk="1" hangingPunct="1"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 of POPs?</a:t>
            </a:r>
          </a:p>
        </p:txBody>
      </p:sp>
      <p:pic>
        <p:nvPicPr>
          <p:cNvPr id="4" name="Picture 2" descr="M:\My Documents\DOKU\Birdhealth\Ms2\IncubatingEid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4011613"/>
            <a:ext cx="2593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58925" y="4071938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chemeClr val="bg1"/>
                </a:solidFill>
              </a:rPr>
              <a:t>Common eider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24300" y="4011613"/>
            <a:ext cx="2943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Fast during incubation  and loose 30-40% of their initial body mass</a:t>
            </a:r>
          </a:p>
        </p:txBody>
      </p:sp>
    </p:spTree>
    <p:extLst>
      <p:ext uri="{BB962C8B-B14F-4D97-AF65-F5344CB8AC3E}">
        <p14:creationId xmlns:p14="http://schemas.microsoft.com/office/powerpoint/2010/main" val="10631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84188" y="1196975"/>
            <a:ext cx="7053262" cy="358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altLang="nb-NO" sz="2100" dirty="0" smtClean="0"/>
              <a:t>Ærfugl i Høy-Arktis vs</a:t>
            </a:r>
            <a:r>
              <a:rPr lang="nb-NO" altLang="nb-NO" sz="2100" dirty="0"/>
              <a:t>. </a:t>
            </a:r>
            <a:r>
              <a:rPr lang="nb-NO" altLang="nb-NO" sz="2100" dirty="0" smtClean="0"/>
              <a:t>Sub-</a:t>
            </a:r>
            <a:r>
              <a:rPr lang="nb-NO" altLang="nb-NO" sz="2100" dirty="0" err="1" smtClean="0"/>
              <a:t>arktis</a:t>
            </a:r>
            <a:endParaRPr lang="nb-NO" altLang="nb-NO" sz="21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163" y="2330450"/>
            <a:ext cx="6507162" cy="2446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Mean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temperature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in June: 2.5</a:t>
            </a:r>
            <a:r>
              <a:rPr lang="en-GB" sz="1500" baseline="300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GB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high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arctic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8</a:t>
            </a:r>
            <a:r>
              <a:rPr lang="en-GB" sz="1500" baseline="30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</a:t>
            </a:r>
            <a:r>
              <a:rPr lang="en-GB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 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the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subarctic</a:t>
            </a:r>
          </a:p>
          <a:p>
            <a:pPr eaLnBrk="1" hangingPunct="1">
              <a:defRPr/>
            </a:pPr>
            <a:endParaRPr lang="nb-NO" sz="15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PCB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higher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in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subarctic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eiders,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whereas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HCB and DDE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were</a:t>
            </a:r>
            <a:endParaRPr lang="nb-NO" sz="15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  more equal among areas, and even higher during late incubation</a:t>
            </a: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endParaRPr lang="nb-NO" sz="15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High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arctic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eiders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metabolized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relatively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more lipids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than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subarctic</a:t>
            </a: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nb-NO" sz="15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ones</a:t>
            </a:r>
            <a:endParaRPr lang="nb-NO" sz="15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endParaRPr lang="nb-NO" sz="15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r>
              <a:rPr lang="nb-NO" sz="15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Higher remobilization in the coldest year in the high arctic</a:t>
            </a:r>
          </a:p>
          <a:p>
            <a:pPr marL="214313" indent="-214313" eaLnBrk="1" hangingPunct="1">
              <a:buFont typeface="Arial" pitchFamily="34" charset="0"/>
              <a:buChar char="•"/>
              <a:defRPr/>
            </a:pPr>
            <a:endParaRPr lang="nb-NO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4580" name="Picture 2" descr="M:\My Documents\DOKU\Birdhealth\Ms2\IncubatingEider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1722438"/>
            <a:ext cx="23780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3688" y="1657350"/>
            <a:ext cx="38211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altLang="nb-NO" sz="2400" dirty="0">
                <a:solidFill>
                  <a:schemeClr val="tx2">
                    <a:lumMod val="75000"/>
                  </a:schemeClr>
                </a:solidFill>
              </a:rPr>
              <a:t>Svalbard vs. Tromsø</a:t>
            </a:r>
            <a:endParaRPr lang="nb-NO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8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39750" y="147638"/>
            <a:ext cx="7053263" cy="1050925"/>
          </a:xfrm>
        </p:spPr>
        <p:txBody>
          <a:bodyPr/>
          <a:lstStyle/>
          <a:p>
            <a:pPr eaLnBrk="1" hangingPunct="1"/>
            <a:r>
              <a:rPr lang="nb-NO" altLang="nb-NO" sz="2400" smtClean="0"/>
              <a:t>Common eiders in high arctic vs. subarctic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143000" y="67310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281113" y="2546350"/>
          <a:ext cx="2490787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SPW 12.0 Graph" r:id="rId3" imgW="4171933" imgH="5591243" progId="SigmaPlotGraphicObject.11">
                  <p:embed/>
                </p:oleObj>
              </mc:Choice>
              <mc:Fallback>
                <p:oleObj name="SPW 12.0 Graph" r:id="rId3" imgW="4171933" imgH="5591243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2546350"/>
                        <a:ext cx="2490787" cy="334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5" name="Picture 2" descr="M:\My Documents\DOKU\Birdhealth\Ms2\IncubatingEider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00338"/>
            <a:ext cx="3421062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5675" y="1814513"/>
            <a:ext cx="39925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Fold-icrease over 2 weeks incubation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5675" y="1398588"/>
            <a:ext cx="547370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nb-NO" sz="2100" dirty="0">
                <a:solidFill>
                  <a:schemeClr val="tx2">
                    <a:lumMod val="75000"/>
                  </a:schemeClr>
                </a:solidFill>
              </a:rPr>
              <a:t>Concentrations of POPs in the blood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63688" y="3248025"/>
            <a:ext cx="1095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chemeClr val="bg1"/>
                </a:solidFill>
              </a:rPr>
              <a:t>Svalbard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44650" y="4430713"/>
            <a:ext cx="971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>
                <a:solidFill>
                  <a:schemeClr val="bg1"/>
                </a:solidFill>
              </a:rPr>
              <a:t>Tromsø</a:t>
            </a:r>
          </a:p>
        </p:txBody>
      </p:sp>
      <p:sp>
        <p:nvSpPr>
          <p:cNvPr id="25610" name="Rectangle 3"/>
          <p:cNvSpPr>
            <a:spLocks noChangeArrowheads="1"/>
          </p:cNvSpPr>
          <p:nvPr/>
        </p:nvSpPr>
        <p:spPr bwMode="auto">
          <a:xfrm>
            <a:off x="3954463" y="5527675"/>
            <a:ext cx="1987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200"/>
              <a:t>Bustnes et al. 2012, ES&amp;T</a:t>
            </a:r>
          </a:p>
        </p:txBody>
      </p:sp>
    </p:spTree>
    <p:extLst>
      <p:ext uri="{BB962C8B-B14F-4D97-AF65-F5344CB8AC3E}">
        <p14:creationId xmlns:p14="http://schemas.microsoft.com/office/powerpoint/2010/main" val="1759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259632" y="1844824"/>
            <a:ext cx="76174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Både sykdom, næringssituasjon og klima kan påvirke konsentrasjoner og</a:t>
            </a:r>
          </a:p>
          <a:p>
            <a:r>
              <a:rPr lang="nb-NO" dirty="0"/>
              <a:t>e</a:t>
            </a:r>
            <a:r>
              <a:rPr lang="nb-NO" dirty="0" smtClean="0"/>
              <a:t>ffekter av miljøgifter i sjøfugl</a:t>
            </a:r>
          </a:p>
          <a:p>
            <a:endParaRPr lang="nb-NO" dirty="0" smtClean="0"/>
          </a:p>
          <a:p>
            <a:r>
              <a:rPr lang="nb-NO" dirty="0" smtClean="0"/>
              <a:t>Selv om nivåene av persistente miljøgifter går ned er det usikkert om effektene </a:t>
            </a:r>
          </a:p>
          <a:p>
            <a:r>
              <a:rPr lang="nb-NO" dirty="0"/>
              <a:t>g</a:t>
            </a:r>
            <a:r>
              <a:rPr lang="nb-NO" dirty="0" smtClean="0"/>
              <a:t>år ned i samme takt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89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mtClean="0"/>
              <a:t>Dogsage vs. response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1916113"/>
            <a:ext cx="77184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b-NO" altLang="nb-NO"/>
              <a:t>Commonly accepted principle in toxicology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b-NO" altLang="nb-NO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b-NO" altLang="nb-NO"/>
              <a:t>Consequence: everything is poisonous given the high enough doseage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nb-NO" altLang="nb-NO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b-NO" altLang="nb-NO"/>
              <a:t>More complex in nature: </a:t>
            </a:r>
            <a:r>
              <a:rPr lang="nb-NO" altLang="nb-NO">
                <a:solidFill>
                  <a:srgbClr val="FF0000"/>
                </a:solidFill>
              </a:rPr>
              <a:t>multi stressors</a:t>
            </a:r>
          </a:p>
        </p:txBody>
      </p:sp>
    </p:spTree>
    <p:extLst>
      <p:ext uri="{BB962C8B-B14F-4D97-AF65-F5344CB8AC3E}">
        <p14:creationId xmlns:p14="http://schemas.microsoft.com/office/powerpoint/2010/main" val="25778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STRESSFAKTORER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1700808"/>
            <a:ext cx="74347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  <a:p>
            <a:r>
              <a:rPr lang="nb-NO" dirty="0" smtClean="0"/>
              <a:t>Multiple </a:t>
            </a:r>
            <a:r>
              <a:rPr lang="nb-NO" dirty="0" err="1" smtClean="0"/>
              <a:t>stressors</a:t>
            </a:r>
            <a:r>
              <a:rPr lang="nb-NO" dirty="0" smtClean="0"/>
              <a:t>: flere stressfaktorer virker sammen</a:t>
            </a:r>
          </a:p>
          <a:p>
            <a:endParaRPr lang="en-GB" dirty="0" smtClean="0"/>
          </a:p>
          <a:p>
            <a:r>
              <a:rPr lang="en-GB" dirty="0" err="1" smtClean="0"/>
              <a:t>Stressfaktorer</a:t>
            </a:r>
            <a:r>
              <a:rPr lang="en-GB" dirty="0" smtClean="0"/>
              <a:t> for </a:t>
            </a:r>
            <a:r>
              <a:rPr lang="en-GB" dirty="0" err="1" smtClean="0"/>
              <a:t>sjøfugl</a:t>
            </a:r>
            <a:r>
              <a:rPr lang="en-GB" dirty="0" smtClean="0"/>
              <a:t>: </a:t>
            </a:r>
            <a:r>
              <a:rPr lang="en-GB" dirty="0" err="1" smtClean="0"/>
              <a:t>naturlige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menneskeskapte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Naturlige stressfaktorer: sult, sykdom, klimafaktorer, predasjon, konkurranse </a:t>
            </a:r>
          </a:p>
          <a:p>
            <a:endParaRPr lang="nb-NO" dirty="0" smtClean="0"/>
          </a:p>
          <a:p>
            <a:r>
              <a:rPr lang="nb-NO" dirty="0" smtClean="0"/>
              <a:t>Menneskeskapte stressfaktorer: fiskerier, klimaendringer, </a:t>
            </a:r>
            <a:r>
              <a:rPr lang="nb-NO" smtClean="0"/>
              <a:t>jakt, forurensning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Virkningsmåter: additive (sum), synergistiske (mer enn sum)</a:t>
            </a:r>
          </a:p>
        </p:txBody>
      </p:sp>
    </p:spTree>
    <p:extLst>
      <p:ext uri="{BB962C8B-B14F-4D97-AF65-F5344CB8AC3E}">
        <p14:creationId xmlns:p14="http://schemas.microsoft.com/office/powerpoint/2010/main" val="1773180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Predasjon og forurensning </a:t>
            </a:r>
            <a:endParaRPr lang="en-GB" dirty="0"/>
          </a:p>
        </p:txBody>
      </p:sp>
      <p:pic>
        <p:nvPicPr>
          <p:cNvPr id="4" name="Picture 2" descr="bullfrog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16832"/>
            <a:ext cx="3333750" cy="33909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American </a:t>
            </a:r>
            <a:r>
              <a:rPr lang="nb-NO" dirty="0" err="1" smtClean="0"/>
              <a:t>bullfrog</a:t>
            </a:r>
            <a:endParaRPr lang="nb-NO" dirty="0"/>
          </a:p>
        </p:txBody>
      </p:sp>
      <p:sp>
        <p:nvSpPr>
          <p:cNvPr id="2" name="Rectangle 1"/>
          <p:cNvSpPr/>
          <p:nvPr/>
        </p:nvSpPr>
        <p:spPr>
          <a:xfrm>
            <a:off x="4427984" y="17728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 L</a:t>
            </a:r>
            <a:r>
              <a:rPr lang="nb-NO" dirty="0" smtClean="0">
                <a:solidFill>
                  <a:schemeClr val="tx2"/>
                </a:solidFill>
              </a:rPr>
              <a:t>arver av ulike Nord-amerikanske </a:t>
            </a:r>
          </a:p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 froskearter eksponert for ulike </a:t>
            </a:r>
          </a:p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 konsentrasjoner av </a:t>
            </a:r>
            <a:r>
              <a:rPr lang="nb-NO" dirty="0" err="1" smtClean="0">
                <a:solidFill>
                  <a:schemeClr val="tx2"/>
                </a:solidFill>
              </a:rPr>
              <a:t>carbarly</a:t>
            </a:r>
            <a:r>
              <a:rPr lang="nb-NO" dirty="0" smtClean="0">
                <a:solidFill>
                  <a:schemeClr val="tx2"/>
                </a:solidFill>
              </a:rPr>
              <a:t> og</a:t>
            </a:r>
          </a:p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 predatorstimuli</a:t>
            </a:r>
            <a:endParaRPr lang="nb-NO" dirty="0">
              <a:solidFill>
                <a:schemeClr val="tx2"/>
              </a:solidFill>
            </a:endParaRPr>
          </a:p>
          <a:p>
            <a:r>
              <a:rPr lang="nb-NO" dirty="0">
                <a:solidFill>
                  <a:schemeClr val="tx2"/>
                </a:solidFill>
              </a:rPr>
              <a:t>   </a:t>
            </a: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Resultat: hos </a:t>
            </a:r>
            <a:r>
              <a:rPr lang="nb-NO" dirty="0" err="1" smtClean="0">
                <a:solidFill>
                  <a:schemeClr val="tx2"/>
                </a:solidFill>
              </a:rPr>
              <a:t>bullfrog</a:t>
            </a:r>
            <a:r>
              <a:rPr lang="nb-NO" dirty="0">
                <a:solidFill>
                  <a:schemeClr val="tx2"/>
                </a:solidFill>
              </a:rPr>
              <a:t>, </a:t>
            </a:r>
            <a:r>
              <a:rPr lang="nb-NO" dirty="0" smtClean="0">
                <a:solidFill>
                  <a:schemeClr val="tx2"/>
                </a:solidFill>
              </a:rPr>
              <a:t>”sikre” konsentrasjoner  </a:t>
            </a:r>
          </a:p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av </a:t>
            </a:r>
            <a:r>
              <a:rPr lang="nb-NO" dirty="0" err="1" smtClean="0">
                <a:solidFill>
                  <a:schemeClr val="tx2"/>
                </a:solidFill>
              </a:rPr>
              <a:t>carbaryl</a:t>
            </a:r>
            <a:r>
              <a:rPr lang="nb-NO" dirty="0" smtClean="0">
                <a:solidFill>
                  <a:schemeClr val="tx2"/>
                </a:solidFill>
              </a:rPr>
              <a:t> dreper opp til 90</a:t>
            </a:r>
            <a:r>
              <a:rPr lang="nb-NO" dirty="0">
                <a:solidFill>
                  <a:schemeClr val="tx2"/>
                </a:solidFill>
              </a:rPr>
              <a:t>% </a:t>
            </a:r>
            <a:r>
              <a:rPr lang="nb-NO" dirty="0" smtClean="0">
                <a:solidFill>
                  <a:schemeClr val="tx2"/>
                </a:solidFill>
              </a:rPr>
              <a:t>av larvene når  </a:t>
            </a:r>
          </a:p>
          <a:p>
            <a:r>
              <a:rPr lang="nb-NO" dirty="0" smtClean="0">
                <a:solidFill>
                  <a:schemeClr val="tx2"/>
                </a:solidFill>
              </a:rPr>
              <a:t>  en predator (salamander) er tilstede i miljøet,   </a:t>
            </a:r>
          </a:p>
          <a:p>
            <a:r>
              <a:rPr lang="nb-NO" dirty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mens bare 10% dør uten predatoren</a:t>
            </a:r>
            <a:endParaRPr lang="nb-NO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741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Bjørnøya 1986</a:t>
            </a:r>
          </a:p>
        </p:txBody>
      </p:sp>
      <p:pic>
        <p:nvPicPr>
          <p:cNvPr id="13315" name="Picture 2" descr="fi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325" y="1031875"/>
            <a:ext cx="42545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LKEFUGLBJØRNØY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1722438"/>
            <a:ext cx="46466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Bild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1985963"/>
            <a:ext cx="470535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OLARDØ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247900"/>
            <a:ext cx="4643438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55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OLARMÅKEP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25"/>
            <a:ext cx="9337675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29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LARPrø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769461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583238" y="2579688"/>
            <a:ext cx="16716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b="1">
                <a:solidFill>
                  <a:srgbClr val="FFCC00"/>
                </a:solidFill>
              </a:rPr>
              <a:t>5-10 ml blood</a:t>
            </a:r>
            <a:endParaRPr lang="en-US" altLang="nb-NO" b="1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 flipV="1">
            <a:off x="1655763" y="1916113"/>
            <a:ext cx="5829300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endParaRPr lang="nb-NO" altLang="nb-NO" sz="2625" b="1" dirty="0">
              <a:solidFill>
                <a:srgbClr val="006699"/>
              </a:solidFill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060575"/>
            <a:ext cx="2286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POLARMÅKEPAR0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508250"/>
            <a:ext cx="3424237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492375" y="1047750"/>
            <a:ext cx="39782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nb-NO" altLang="nb-NO" sz="2100"/>
              <a:t>Multi stressors in glausous gulls</a:t>
            </a:r>
            <a:endParaRPr lang="nb-NO" altLang="nb-NO" sz="2100">
              <a:solidFill>
                <a:srgbClr val="336699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5775" y="1628775"/>
            <a:ext cx="3241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A parasite removal experiment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2763" y="5657850"/>
            <a:ext cx="3071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sz="1200"/>
              <a:t>Bustnes et al. 2006, Proc. Roy. Soc. Ser B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4703763"/>
            <a:ext cx="5835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b-NO" altLang="nb-NO" dirty="0"/>
              <a:t>Placebo: negative </a:t>
            </a:r>
            <a:r>
              <a:rPr lang="nb-NO" altLang="nb-NO" dirty="0" err="1"/>
              <a:t>effects</a:t>
            </a:r>
            <a:r>
              <a:rPr lang="nb-NO" altLang="nb-NO" dirty="0"/>
              <a:t> </a:t>
            </a:r>
            <a:r>
              <a:rPr lang="nb-NO" altLang="nb-NO" dirty="0" err="1"/>
              <a:t>of</a:t>
            </a:r>
            <a:r>
              <a:rPr lang="nb-NO" altLang="nb-NO" dirty="0"/>
              <a:t> POPs </a:t>
            </a:r>
            <a:r>
              <a:rPr lang="nb-NO" altLang="nb-NO" dirty="0" err="1"/>
              <a:t>on</a:t>
            </a:r>
            <a:r>
              <a:rPr lang="nb-NO" altLang="nb-NO" dirty="0"/>
              <a:t> </a:t>
            </a:r>
            <a:r>
              <a:rPr lang="nb-NO" altLang="nb-NO" dirty="0" err="1"/>
              <a:t>hatching</a:t>
            </a:r>
            <a:r>
              <a:rPr lang="nb-NO" altLang="nb-NO" dirty="0"/>
              <a:t> </a:t>
            </a:r>
            <a:r>
              <a:rPr lang="nb-NO" altLang="nb-NO" dirty="0" err="1"/>
              <a:t>success</a:t>
            </a:r>
            <a:endParaRPr lang="nb-NO" altLang="nb-NO" dirty="0"/>
          </a:p>
          <a:p>
            <a:r>
              <a:rPr lang="nb-NO" altLang="nb-NO" dirty="0" err="1"/>
              <a:t>Treated</a:t>
            </a:r>
            <a:r>
              <a:rPr lang="nb-NO" altLang="nb-NO" dirty="0"/>
              <a:t>: </a:t>
            </a:r>
            <a:r>
              <a:rPr lang="nb-NO" altLang="nb-NO" dirty="0" err="1"/>
              <a:t>improved</a:t>
            </a:r>
            <a:r>
              <a:rPr lang="nb-NO" altLang="nb-NO" dirty="0"/>
              <a:t> </a:t>
            </a:r>
            <a:r>
              <a:rPr lang="nb-NO" altLang="nb-NO" dirty="0" err="1"/>
              <a:t>hatching</a:t>
            </a:r>
            <a:r>
              <a:rPr lang="nb-NO" altLang="nb-NO" dirty="0"/>
              <a:t> </a:t>
            </a:r>
            <a:r>
              <a:rPr lang="nb-NO" altLang="nb-NO" dirty="0" err="1"/>
              <a:t>success</a:t>
            </a:r>
            <a:r>
              <a:rPr lang="nb-NO" altLang="nb-NO" dirty="0"/>
              <a:t>, </a:t>
            </a:r>
            <a:r>
              <a:rPr lang="nb-NO" altLang="nb-NO" dirty="0" err="1"/>
              <a:t>no</a:t>
            </a:r>
            <a:r>
              <a:rPr lang="nb-NO" altLang="nb-NO" dirty="0"/>
              <a:t> POP </a:t>
            </a:r>
            <a:r>
              <a:rPr lang="nb-NO" altLang="nb-NO" dirty="0" err="1"/>
              <a:t>effects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67835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42888"/>
            <a:ext cx="7253287" cy="1049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b-NO" sz="4000" dirty="0" smtClean="0"/>
              <a:t>Storjo: </a:t>
            </a:r>
            <a:r>
              <a:rPr lang="nb-NO" sz="4000" dirty="0" err="1" smtClean="0"/>
              <a:t>multistress</a:t>
            </a:r>
            <a:endParaRPr lang="nb-NO" sz="4000" dirty="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354263"/>
            <a:ext cx="483393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866900" y="1911350"/>
            <a:ext cx="5000625" cy="3894138"/>
            <a:chOff x="1214414" y="1004104"/>
            <a:chExt cx="6667500" cy="5191125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214414" y="1004104"/>
              <a:ext cx="6667500" cy="5191125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softEdge rad="317500"/>
            </a:effectLst>
          </p:spPr>
        </p:pic>
        <p:sp>
          <p:nvSpPr>
            <p:cNvPr id="5" name="Oval 4"/>
            <p:cNvSpPr/>
            <p:nvPr/>
          </p:nvSpPr>
          <p:spPr>
            <a:xfrm>
              <a:off x="4895298" y="1907737"/>
              <a:ext cx="215900" cy="21373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b-NO"/>
            </a:p>
          </p:txBody>
        </p:sp>
        <p:sp>
          <p:nvSpPr>
            <p:cNvPr id="6" name="Oval 5"/>
            <p:cNvSpPr/>
            <p:nvPr/>
          </p:nvSpPr>
          <p:spPr>
            <a:xfrm>
              <a:off x="3168098" y="2195545"/>
              <a:ext cx="787400" cy="571383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3978781" y="3113991"/>
              <a:ext cx="285751" cy="28569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0963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Skjermfremvisning (4:3)</PresentationFormat>
  <Paragraphs>100</Paragraphs>
  <Slides>18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0" baseType="lpstr">
      <vt:lpstr>Office Theme</vt:lpstr>
      <vt:lpstr>SPW 12.0 Graph</vt:lpstr>
      <vt:lpstr>Nivåer og effekter av miljøgifter i arktiske sjøfugler</vt:lpstr>
      <vt:lpstr>Dogsage vs. response</vt:lpstr>
      <vt:lpstr>STRESSFAKTORER</vt:lpstr>
      <vt:lpstr>Predasjon og forurensning </vt:lpstr>
      <vt:lpstr>Bjørnøya 1986</vt:lpstr>
      <vt:lpstr>PowerPoint-presentasjon</vt:lpstr>
      <vt:lpstr>PowerPoint-presentasjon</vt:lpstr>
      <vt:lpstr>PowerPoint-presentasjon</vt:lpstr>
      <vt:lpstr>Storjo: multistress</vt:lpstr>
      <vt:lpstr>Helsetilstand hos ulike storjopopulasjoner      Målt ved hjelp av biomarkører                     </vt:lpstr>
      <vt:lpstr>PowerPoint-presentasjon</vt:lpstr>
      <vt:lpstr>Forhold for hekking</vt:lpstr>
      <vt:lpstr>PowerPoint-presentasjon</vt:lpstr>
      <vt:lpstr>PowerPoint-presentasjon</vt:lpstr>
      <vt:lpstr>Fettløselige miljøgifter i et kaldt klima</vt:lpstr>
      <vt:lpstr>Ærfugl i Høy-Arktis vs. Sub-arktis</vt:lpstr>
      <vt:lpstr>Common eiders in high arctic vs. subarctic</vt:lpstr>
      <vt:lpstr>Konklusjon</vt:lpstr>
    </vt:vector>
  </TitlesOfParts>
  <Company>NINA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Tycho Anker-Nilssen</dc:creator>
  <cp:lastModifiedBy>Mari Sunde (MSUN)</cp:lastModifiedBy>
  <cp:revision>605</cp:revision>
  <dcterms:created xsi:type="dcterms:W3CDTF">2014-10-18T12:11:31Z</dcterms:created>
  <dcterms:modified xsi:type="dcterms:W3CDTF">2017-06-09T06:18:52Z</dcterms:modified>
</cp:coreProperties>
</file>